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7"/>
    <p:sldId id="257" r:id="rId28"/>
    <p:sldId id="258" r:id="rId29"/>
    <p:sldId id="259" r:id="rId30"/>
    <p:sldId id="260" r:id="rId31"/>
    <p:sldId id="261" r:id="rId32"/>
    <p:sldId id="262" r:id="rId33"/>
    <p:sldId id="263" r:id="rId34"/>
    <p:sldId id="264" r:id="rId35"/>
    <p:sldId id="265" r:id="rId36"/>
    <p:sldId id="266" r:id="rId37"/>
    <p:sldId id="267" r:id="rId38"/>
    <p:sldId id="268" r:id="rId39"/>
    <p:sldId id="269" r:id="rId40"/>
    <p:sldId id="270" r:id="rId41"/>
    <p:sldId id="271" r:id="rId42"/>
    <p:sldId id="272" r:id="rId43"/>
    <p:sldId id="273" r:id="rId44"/>
  </p:sldIdLst>
  <p:sldSz cx="18288000" cy="10287000"/>
  <p:notesSz cx="6858000" cy="9144000"/>
  <p:embeddedFontLst>
    <p:embeddedFont>
      <p:font typeface="Anonymous Pro" charset="1" panose="02060609030202000504"/>
      <p:regular r:id="rId6"/>
    </p:embeddedFont>
    <p:embeddedFont>
      <p:font typeface="Anonymous Pro Bold" charset="1" panose="02060809030202000504"/>
      <p:regular r:id="rId7"/>
    </p:embeddedFont>
    <p:embeddedFont>
      <p:font typeface="Anonymous Pro Italics" charset="1" panose="02060609030202000504"/>
      <p:regular r:id="rId8"/>
    </p:embeddedFont>
    <p:embeddedFont>
      <p:font typeface="Anonymous Pro Bold Italics" charset="1" panose="02060809030202000504"/>
      <p:regular r:id="rId9"/>
    </p:embeddedFont>
    <p:embeddedFont>
      <p:font typeface="Arimo" charset="1" panose="020B0604020202020204"/>
      <p:regular r:id="rId10"/>
    </p:embeddedFont>
    <p:embeddedFont>
      <p:font typeface="Arimo Bold" charset="1" panose="020B0704020202020204"/>
      <p:regular r:id="rId11"/>
    </p:embeddedFont>
    <p:embeddedFont>
      <p:font typeface="Arimo Italics" charset="1" panose="020B0604020202090204"/>
      <p:regular r:id="rId12"/>
    </p:embeddedFont>
    <p:embeddedFont>
      <p:font typeface="Arimo Bold Italics" charset="1" panose="020B0704020202090204"/>
      <p:regular r:id="rId13"/>
    </p:embeddedFont>
    <p:embeddedFont>
      <p:font typeface="Open Sans Light" charset="1" panose="020B0306030504020204"/>
      <p:regular r:id="rId14"/>
    </p:embeddedFont>
    <p:embeddedFont>
      <p:font typeface="Open Sans Light Bold" charset="1" panose="020B0806030504020204"/>
      <p:regular r:id="rId15"/>
    </p:embeddedFont>
    <p:embeddedFont>
      <p:font typeface="Open Sans Light Italics" charset="1" panose="020B0306030504020204"/>
      <p:regular r:id="rId16"/>
    </p:embeddedFont>
    <p:embeddedFont>
      <p:font typeface="Open Sans Light Bold Italics" charset="1" panose="020B0806030504020204"/>
      <p:regular r:id="rId17"/>
    </p:embeddedFont>
    <p:embeddedFont>
      <p:font typeface="Open Sans" charset="1" panose="020B0606030504020204"/>
      <p:regular r:id="rId18"/>
    </p:embeddedFont>
    <p:embeddedFont>
      <p:font typeface="Open Sans Bold" charset="1" panose="020B0806030504020204"/>
      <p:regular r:id="rId19"/>
    </p:embeddedFont>
    <p:embeddedFont>
      <p:font typeface="Open Sans Italics" charset="1" panose="020B0606030504020204"/>
      <p:regular r:id="rId20"/>
    </p:embeddedFont>
    <p:embeddedFont>
      <p:font typeface="Open Sans Bold Italics" charset="1" panose="020B0806030504020204"/>
      <p:regular r:id="rId21"/>
    </p:embeddedFont>
    <p:embeddedFont>
      <p:font typeface="Open Sans Extra Bold" charset="1" panose="020B0906030804020204"/>
      <p:regular r:id="rId22"/>
    </p:embeddedFont>
    <p:embeddedFont>
      <p:font typeface="Open Sans Extra Bold Italics" charset="1" panose="020B0906030804020204"/>
      <p:regular r:id="rId23"/>
    </p:embeddedFont>
    <p:embeddedFont>
      <p:font typeface="Marcellus" charset="1" panose="020E0602050203020307"/>
      <p:regular r:id="rId24"/>
    </p:embeddedFont>
    <p:embeddedFont>
      <p:font typeface="Black Mango Medium" charset="1" panose="02020A03060303060403"/>
      <p:regular r:id="rId25"/>
    </p:embeddedFont>
    <p:embeddedFont>
      <p:font typeface="Black Mango Medium Bold" charset="1" panose="02020A03060303060403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slides/slide1.xml" Type="http://schemas.openxmlformats.org/officeDocument/2006/relationships/slide"/><Relationship Id="rId28" Target="slides/slide2.xml" Type="http://schemas.openxmlformats.org/officeDocument/2006/relationships/slide"/><Relationship Id="rId29" Target="slides/slide3.xml" Type="http://schemas.openxmlformats.org/officeDocument/2006/relationships/slide"/><Relationship Id="rId3" Target="viewProps.xml" Type="http://schemas.openxmlformats.org/officeDocument/2006/relationships/viewProps"/><Relationship Id="rId30" Target="slides/slide4.xml" Type="http://schemas.openxmlformats.org/officeDocument/2006/relationships/slide"/><Relationship Id="rId31" Target="slides/slide5.xml" Type="http://schemas.openxmlformats.org/officeDocument/2006/relationships/slide"/><Relationship Id="rId32" Target="slides/slide6.xml" Type="http://schemas.openxmlformats.org/officeDocument/2006/relationships/slide"/><Relationship Id="rId33" Target="slides/slide7.xml" Type="http://schemas.openxmlformats.org/officeDocument/2006/relationships/slide"/><Relationship Id="rId34" Target="slides/slide8.xml" Type="http://schemas.openxmlformats.org/officeDocument/2006/relationships/slide"/><Relationship Id="rId35" Target="slides/slide9.xml" Type="http://schemas.openxmlformats.org/officeDocument/2006/relationships/slide"/><Relationship Id="rId36" Target="slides/slide10.xml" Type="http://schemas.openxmlformats.org/officeDocument/2006/relationships/slide"/><Relationship Id="rId37" Target="slides/slide11.xml" Type="http://schemas.openxmlformats.org/officeDocument/2006/relationships/slide"/><Relationship Id="rId38" Target="slides/slide12.xml" Type="http://schemas.openxmlformats.org/officeDocument/2006/relationships/slide"/><Relationship Id="rId39" Target="slides/slide13.xml" Type="http://schemas.openxmlformats.org/officeDocument/2006/relationships/slide"/><Relationship Id="rId4" Target="theme/theme1.xml" Type="http://schemas.openxmlformats.org/officeDocument/2006/relationships/theme"/><Relationship Id="rId40" Target="slides/slide14.xml" Type="http://schemas.openxmlformats.org/officeDocument/2006/relationships/slide"/><Relationship Id="rId41" Target="slides/slide15.xml" Type="http://schemas.openxmlformats.org/officeDocument/2006/relationships/slide"/><Relationship Id="rId42" Target="slides/slide16.xml" Type="http://schemas.openxmlformats.org/officeDocument/2006/relationships/slide"/><Relationship Id="rId43" Target="slides/slide17.xml" Type="http://schemas.openxmlformats.org/officeDocument/2006/relationships/slide"/><Relationship Id="rId44" Target="slides/slide18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Relationship Id="rId3" Target="../media/image27.png" Type="http://schemas.openxmlformats.org/officeDocument/2006/relationships/image"/><Relationship Id="rId4" Target="../media/image28.png" Type="http://schemas.openxmlformats.org/officeDocument/2006/relationships/image"/><Relationship Id="rId5" Target="../media/image29.png" Type="http://schemas.openxmlformats.org/officeDocument/2006/relationships/image"/><Relationship Id="rId6" Target="../media/image30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Relationship Id="rId3" Target="../media/image32.png" Type="http://schemas.openxmlformats.org/officeDocument/2006/relationships/image"/><Relationship Id="rId4" Target="../media/image29.png" Type="http://schemas.openxmlformats.org/officeDocument/2006/relationships/image"/><Relationship Id="rId5" Target="../media/image30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Relationship Id="rId3" Target="../media/image34.png" Type="http://schemas.openxmlformats.org/officeDocument/2006/relationships/image"/><Relationship Id="rId4" Target="../media/image35.png" Type="http://schemas.openxmlformats.org/officeDocument/2006/relationships/image"/><Relationship Id="rId5" Target="../media/image36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png" Type="http://schemas.openxmlformats.org/officeDocument/2006/relationships/image"/><Relationship Id="rId3" Target="../media/image36.svg" Type="http://schemas.openxmlformats.org/officeDocument/2006/relationships/image"/><Relationship Id="rId4" Target="../media/image37.png" Type="http://schemas.openxmlformats.org/officeDocument/2006/relationships/image"/><Relationship Id="rId5" Target="../media/image38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9.png" Type="http://schemas.openxmlformats.org/officeDocument/2006/relationships/image"/><Relationship Id="rId3" Target="../media/image40.png" Type="http://schemas.openxmlformats.org/officeDocument/2006/relationships/image"/><Relationship Id="rId4" Target="../media/image41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2.png" Type="http://schemas.openxmlformats.org/officeDocument/2006/relationships/image"/><Relationship Id="rId3" Target="../media/image43.png" Type="http://schemas.openxmlformats.org/officeDocument/2006/relationships/image"/><Relationship Id="rId4" Target="../media/image41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4.png" Type="http://schemas.openxmlformats.org/officeDocument/2006/relationships/image"/><Relationship Id="rId3" Target="../media/image45.svg" Type="http://schemas.openxmlformats.org/officeDocument/2006/relationships/image"/><Relationship Id="rId4" Target="../media/image46.png" Type="http://schemas.openxmlformats.org/officeDocument/2006/relationships/image"/><Relationship Id="rId5" Target="../media/image47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8.png" Type="http://schemas.openxmlformats.org/officeDocument/2006/relationships/image"/><Relationship Id="rId3" Target="../media/image49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png" Type="http://schemas.openxmlformats.org/officeDocument/2006/relationships/image"/><Relationship Id="rId4" Target="../media/image16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svg" Type="http://schemas.openxmlformats.org/officeDocument/2006/relationships/image"/><Relationship Id="rId4" Target="../media/image21.png" Type="http://schemas.openxmlformats.org/officeDocument/2006/relationships/image"/><Relationship Id="rId5" Target="../media/image22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4.png" Type="http://schemas.openxmlformats.org/officeDocument/2006/relationships/image"/><Relationship Id="rId4" Target="../media/image25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5400000">
            <a:off x="1028700" y="1760436"/>
            <a:ext cx="810257" cy="810257"/>
          </a:xfrm>
          <a:prstGeom prst="rect">
            <a:avLst/>
          </a:prstGeom>
        </p:spPr>
      </p:pic>
      <p:sp>
        <p:nvSpPr>
          <p:cNvPr name="AutoShape 3" id="3"/>
          <p:cNvSpPr/>
          <p:nvPr/>
        </p:nvSpPr>
        <p:spPr>
          <a:xfrm rot="0">
            <a:off x="-232317" y="1009650"/>
            <a:ext cx="18753222" cy="0"/>
          </a:xfrm>
          <a:prstGeom prst="line">
            <a:avLst/>
          </a:prstGeom>
          <a:ln cap="rnd" w="19050">
            <a:solidFill>
              <a:srgbClr val="40404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 rot="0">
            <a:off x="-232317" y="9258300"/>
            <a:ext cx="18753222" cy="0"/>
          </a:xfrm>
          <a:prstGeom prst="line">
            <a:avLst/>
          </a:prstGeom>
          <a:ln cap="rnd" w="19050">
            <a:solidFill>
              <a:srgbClr val="404042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0046357" y="2741035"/>
            <a:ext cx="7212943" cy="480493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028700" y="2808318"/>
            <a:ext cx="8499266" cy="35674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040"/>
              </a:lnSpc>
            </a:pPr>
            <a:r>
              <a:rPr lang="en-US" sz="6400">
                <a:solidFill>
                  <a:srgbClr val="404042"/>
                </a:solidFill>
                <a:latin typeface="Black Mango Medium"/>
              </a:rPr>
              <a:t>SC1015 Mini-Project</a:t>
            </a:r>
          </a:p>
          <a:p>
            <a:pPr>
              <a:lnSpc>
                <a:spcPts val="7040"/>
              </a:lnSpc>
            </a:pPr>
          </a:p>
          <a:p>
            <a:pPr>
              <a:lnSpc>
                <a:spcPts val="7040"/>
              </a:lnSpc>
            </a:pPr>
            <a:r>
              <a:rPr lang="en-US" sz="6400">
                <a:solidFill>
                  <a:srgbClr val="404042"/>
                </a:solidFill>
                <a:latin typeface="Black Mango Medium"/>
              </a:rPr>
              <a:t>Heart Failure Prediction Dataset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6266606"/>
            <a:ext cx="5743152" cy="2472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20"/>
              </a:lnSpc>
            </a:pPr>
            <a:r>
              <a:rPr lang="en-US" u="sng" sz="2800">
                <a:solidFill>
                  <a:srgbClr val="404042"/>
                </a:solidFill>
                <a:latin typeface="Anonymous Pro Bold"/>
              </a:rPr>
              <a:t>Group 2:</a:t>
            </a:r>
          </a:p>
          <a:p>
            <a:pPr>
              <a:lnSpc>
                <a:spcPts val="3920"/>
              </a:lnSpc>
            </a:pPr>
            <a:r>
              <a:rPr lang="en-US" u="sng" sz="2800">
                <a:solidFill>
                  <a:srgbClr val="404042"/>
                </a:solidFill>
                <a:latin typeface="Anonymous Pro Bold"/>
              </a:rPr>
              <a:t>TEO JIA YUN</a:t>
            </a:r>
          </a:p>
          <a:p>
            <a:pPr>
              <a:lnSpc>
                <a:spcPts val="3920"/>
              </a:lnSpc>
            </a:pPr>
            <a:r>
              <a:rPr lang="en-US" u="sng" sz="2800">
                <a:solidFill>
                  <a:srgbClr val="404042"/>
                </a:solidFill>
                <a:latin typeface="Anonymous Pro Bold"/>
              </a:rPr>
              <a:t>LOW CHIN POH</a:t>
            </a:r>
          </a:p>
          <a:p>
            <a:pPr>
              <a:lnSpc>
                <a:spcPts val="3920"/>
              </a:lnSpc>
            </a:pPr>
            <a:r>
              <a:rPr lang="en-US" u="sng" sz="2800">
                <a:solidFill>
                  <a:srgbClr val="404042"/>
                </a:solidFill>
                <a:latin typeface="Anonymous Pro Bold"/>
              </a:rPr>
              <a:t>TEO WEN JIE</a:t>
            </a:r>
          </a:p>
          <a:p>
            <a:pPr algn="l" marL="0" indent="0" lvl="0">
              <a:lnSpc>
                <a:spcPts val="392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0704020" y="2376066"/>
            <a:ext cx="6261492" cy="6105642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295156" y="5397444"/>
            <a:ext cx="8359812" cy="3084264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295156" y="2578029"/>
            <a:ext cx="7249707" cy="2272535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942761" y="-846"/>
            <a:ext cx="3345239" cy="2578875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5948471" y="895350"/>
            <a:ext cx="6832" cy="11171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37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933450"/>
            <a:ext cx="13280827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Open Sans"/>
              </a:rPr>
              <a:t>Model 1: Univariate Decision Tree Classifier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7752472" y="2354817"/>
            <a:ext cx="10294949" cy="5031656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028700" y="6948175"/>
            <a:ext cx="7722276" cy="2335029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5948471" y="895350"/>
            <a:ext cx="6832" cy="11171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37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1029423"/>
            <a:ext cx="13796170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Open Sans"/>
              </a:rPr>
              <a:t>Model 2: Multivariate Decision Tree Classifier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3347855"/>
            <a:ext cx="3941445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 Light"/>
              </a:rPr>
              <a:t>4 Predictor Features</a:t>
            </a:r>
          </a:p>
          <a:p>
            <a:pPr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 Light"/>
              </a:rPr>
              <a:t>14 level of depth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942761" y="0"/>
            <a:ext cx="3345239" cy="257887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028700" y="5491191"/>
            <a:ext cx="10210645" cy="3767109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171312" y="2582134"/>
            <a:ext cx="6945932" cy="2173454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638276" y="1028700"/>
            <a:ext cx="3621024" cy="41148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5948471" y="895350"/>
            <a:ext cx="6832" cy="11171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37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933450"/>
            <a:ext cx="10861596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Open Sans"/>
              </a:rPr>
              <a:t>Model 3: Univariate Random Forest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638276" y="1028700"/>
            <a:ext cx="3621024" cy="41148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028700" y="5644932"/>
            <a:ext cx="9491421" cy="3483287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1028700" y="2575761"/>
            <a:ext cx="8234474" cy="2567739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5948471" y="895350"/>
            <a:ext cx="6832" cy="11171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37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770870" y="933450"/>
            <a:ext cx="11377256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Open Sans"/>
              </a:rPr>
              <a:t>Model 4: Multivariate Random Forest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028700" y="4628674"/>
            <a:ext cx="7476132" cy="4886224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028700" y="3409682"/>
            <a:ext cx="8551931" cy="726328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2061783" y="2172568"/>
            <a:ext cx="4972294" cy="3200557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028700" y="933450"/>
            <a:ext cx="14952264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Open Sans"/>
              </a:rPr>
              <a:t>Model 5: Univariate Artificial Neural Network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028700" y="3094200"/>
            <a:ext cx="9663438" cy="729316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028700" y="4411691"/>
            <a:ext cx="7415520" cy="4846609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2169762" y="2404412"/>
            <a:ext cx="4409358" cy="2838208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028700" y="933450"/>
            <a:ext cx="14952264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Open Sans"/>
              </a:rPr>
              <a:t>Model 6: Multivaraite Artificial Neural Network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228685" y="2967685"/>
            <a:ext cx="9525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2605626" y="5143500"/>
            <a:ext cx="3080957" cy="41148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489461" y="383028"/>
            <a:ext cx="11554896" cy="8256498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274916" y="2036608"/>
            <a:ext cx="9983986" cy="27707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141"/>
              </a:lnSpc>
            </a:pPr>
            <a:r>
              <a:rPr lang="en-US" sz="7958">
                <a:solidFill>
                  <a:srgbClr val="000000"/>
                </a:solidFill>
                <a:latin typeface="Open Sans Extra Bold"/>
              </a:rPr>
              <a:t>What can we learn from the models?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19821" t="11379" r="12404" b="28756"/>
          <a:stretch>
            <a:fillRect/>
          </a:stretch>
        </p:blipFill>
        <p:spPr>
          <a:xfrm flipH="false" flipV="false" rot="0">
            <a:off x="12578057" y="6920618"/>
            <a:ext cx="5147208" cy="3031044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637362" y="2662699"/>
            <a:ext cx="15766882" cy="44701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91353" indent="-345677" lvl="1">
              <a:lnSpc>
                <a:spcPts val="4483"/>
              </a:lnSpc>
              <a:buFont typeface="Arial"/>
              <a:buChar char="•"/>
            </a:pPr>
            <a:r>
              <a:rPr lang="en-US" sz="3202">
                <a:solidFill>
                  <a:srgbClr val="000000"/>
                </a:solidFill>
                <a:latin typeface="Open Sans Light"/>
              </a:rPr>
              <a:t>Univariate predictions</a:t>
            </a:r>
          </a:p>
          <a:p>
            <a:pPr marL="1382707" indent="-460902" lvl="2">
              <a:lnSpc>
                <a:spcPts val="4483"/>
              </a:lnSpc>
              <a:buFont typeface="Arial"/>
              <a:buChar char="⚬"/>
            </a:pPr>
            <a:r>
              <a:rPr lang="en-US" sz="3202">
                <a:solidFill>
                  <a:srgbClr val="000000"/>
                </a:solidFill>
                <a:latin typeface="Open Sans Light"/>
              </a:rPr>
              <a:t>Often unsatisfactory and not feasible in the real-world application </a:t>
            </a:r>
          </a:p>
          <a:p>
            <a:pPr marL="1382707" indent="-460902" lvl="2">
              <a:lnSpc>
                <a:spcPts val="4483"/>
              </a:lnSpc>
              <a:buFont typeface="Arial"/>
              <a:buChar char="⚬"/>
            </a:pPr>
            <a:r>
              <a:rPr lang="en-US" sz="3202">
                <a:solidFill>
                  <a:srgbClr val="000000"/>
                </a:solidFill>
                <a:latin typeface="Open Sans Light"/>
              </a:rPr>
              <a:t>L</a:t>
            </a:r>
            <a:r>
              <a:rPr lang="en-US" sz="3202">
                <a:solidFill>
                  <a:srgbClr val="000000"/>
                </a:solidFill>
                <a:latin typeface="Open Sans Light"/>
              </a:rPr>
              <a:t>ow classification accuracy </a:t>
            </a:r>
          </a:p>
          <a:p>
            <a:pPr marL="691353" indent="-345677" lvl="1">
              <a:lnSpc>
                <a:spcPts val="4483"/>
              </a:lnSpc>
              <a:buFont typeface="Arial"/>
              <a:buChar char="•"/>
            </a:pPr>
            <a:r>
              <a:rPr lang="en-US" sz="3202">
                <a:solidFill>
                  <a:srgbClr val="000000"/>
                </a:solidFill>
                <a:latin typeface="Open Sans Light"/>
              </a:rPr>
              <a:t>Multivariate</a:t>
            </a:r>
          </a:p>
          <a:p>
            <a:pPr marL="1382707" indent="-460902" lvl="2">
              <a:lnSpc>
                <a:spcPts val="4483"/>
              </a:lnSpc>
              <a:buFont typeface="Arial"/>
              <a:buChar char="⚬"/>
            </a:pPr>
            <a:r>
              <a:rPr lang="en-US" sz="3202">
                <a:solidFill>
                  <a:srgbClr val="000000"/>
                </a:solidFill>
                <a:latin typeface="Open Sans Light"/>
              </a:rPr>
              <a:t> A better interpretation of the dataset</a:t>
            </a:r>
          </a:p>
          <a:p>
            <a:pPr marL="1382707" indent="-460902" lvl="2">
              <a:lnSpc>
                <a:spcPts val="4483"/>
              </a:lnSpc>
              <a:buFont typeface="Arial"/>
              <a:buChar char="⚬"/>
            </a:pPr>
            <a:r>
              <a:rPr lang="en-US" sz="3202">
                <a:solidFill>
                  <a:srgbClr val="000000"/>
                </a:solidFill>
                <a:latin typeface="Open Sans Light"/>
              </a:rPr>
              <a:t>S</a:t>
            </a:r>
            <a:r>
              <a:rPr lang="en-US" sz="3202">
                <a:solidFill>
                  <a:srgbClr val="000000"/>
                </a:solidFill>
                <a:latin typeface="Open Sans Light"/>
              </a:rPr>
              <a:t>uits the real work application and has higher classification accuracy.</a:t>
            </a:r>
          </a:p>
          <a:p>
            <a:pPr marL="1382707" indent="-460902" lvl="2">
              <a:lnSpc>
                <a:spcPts val="4483"/>
              </a:lnSpc>
              <a:buFont typeface="Arial"/>
              <a:buChar char="⚬"/>
            </a:pPr>
            <a:r>
              <a:rPr lang="en-US" sz="3202">
                <a:solidFill>
                  <a:srgbClr val="000000"/>
                </a:solidFill>
                <a:latin typeface="Open Sans Light"/>
              </a:rPr>
              <a:t>D</a:t>
            </a:r>
            <a:r>
              <a:rPr lang="en-US" sz="3202">
                <a:solidFill>
                  <a:srgbClr val="000000"/>
                </a:solidFill>
                <a:latin typeface="Open Sans Light"/>
              </a:rPr>
              <a:t>ifficult data fitting process</a:t>
            </a:r>
          </a:p>
          <a:p>
            <a:pPr marL="1382707" indent="-460902" lvl="2">
              <a:lnSpc>
                <a:spcPts val="4483"/>
              </a:lnSpc>
              <a:buFont typeface="Arial"/>
              <a:buChar char="⚬"/>
            </a:pPr>
            <a:r>
              <a:rPr lang="en-US" sz="3202">
                <a:solidFill>
                  <a:srgbClr val="000000"/>
                </a:solidFill>
                <a:latin typeface="Open Sans Light"/>
              </a:rPr>
              <a:t>L</a:t>
            </a:r>
            <a:r>
              <a:rPr lang="en-US" sz="3202">
                <a:solidFill>
                  <a:srgbClr val="000000"/>
                </a:solidFill>
                <a:latin typeface="Open Sans Light"/>
              </a:rPr>
              <a:t>onger computation time.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7045597" y="6920618"/>
            <a:ext cx="4960801" cy="3024879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212652" y="1223287"/>
            <a:ext cx="7931348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Open Sans"/>
              </a:rPr>
              <a:t>Univariate VS Multivariate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>
  <p:cSld>
    <p:bg>
      <p:bgPr>
        <a:solidFill>
          <a:srgbClr val="FFFF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541478" y="866775"/>
            <a:ext cx="7799586" cy="1533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404042"/>
                </a:solidFill>
                <a:latin typeface="Open Sans Extra Bold"/>
              </a:rPr>
              <a:t>CONCLUSION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2333625"/>
            <a:ext cx="16230600" cy="64777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22151" indent="-361076" lvl="1">
              <a:lnSpc>
                <a:spcPts val="4682"/>
              </a:lnSpc>
              <a:buFont typeface="Arial"/>
              <a:buChar char="•"/>
            </a:pPr>
            <a:r>
              <a:rPr lang="en-US" sz="3344">
                <a:solidFill>
                  <a:srgbClr val="404042"/>
                </a:solidFill>
                <a:latin typeface="Open Sans"/>
              </a:rPr>
              <a:t>Age</a:t>
            </a:r>
            <a:r>
              <a:rPr lang="en-US" sz="3344">
                <a:solidFill>
                  <a:srgbClr val="404042"/>
                </a:solidFill>
                <a:latin typeface="Arimo"/>
              </a:rPr>
              <a:t> </a:t>
            </a:r>
          </a:p>
          <a:p>
            <a:pPr marL="1444303" indent="-481434" lvl="2">
              <a:lnSpc>
                <a:spcPts val="4682"/>
              </a:lnSpc>
              <a:buFont typeface="Arial"/>
              <a:buChar char="⚬"/>
            </a:pPr>
            <a:r>
              <a:rPr lang="en-US" sz="3344">
                <a:solidFill>
                  <a:srgbClr val="404042"/>
                </a:solidFill>
                <a:latin typeface="Arimo"/>
              </a:rPr>
              <a:t>Age increases, the higher probability of getting the heart diseases</a:t>
            </a:r>
          </a:p>
          <a:p>
            <a:pPr marL="722151" indent="-361076" lvl="1">
              <a:lnSpc>
                <a:spcPts val="4682"/>
              </a:lnSpc>
              <a:buFont typeface="Arial"/>
              <a:buChar char="•"/>
            </a:pPr>
            <a:r>
              <a:rPr lang="en-US" sz="3344">
                <a:solidFill>
                  <a:srgbClr val="404042"/>
                </a:solidFill>
                <a:latin typeface="Arimo"/>
              </a:rPr>
              <a:t>Cholesterol</a:t>
            </a:r>
          </a:p>
          <a:p>
            <a:pPr marL="1444303" indent="-481434" lvl="2">
              <a:lnSpc>
                <a:spcPts val="4682"/>
              </a:lnSpc>
              <a:buFont typeface="Arial"/>
              <a:buChar char="⚬"/>
            </a:pPr>
            <a:r>
              <a:rPr lang="en-US" sz="3344">
                <a:solidFill>
                  <a:srgbClr val="404042"/>
                </a:solidFill>
                <a:latin typeface="Arimo"/>
              </a:rPr>
              <a:t>An increase in cholesterol could get our heart artery block</a:t>
            </a:r>
          </a:p>
          <a:p>
            <a:pPr marL="1444303" indent="-481434" lvl="2">
              <a:lnSpc>
                <a:spcPts val="4682"/>
              </a:lnSpc>
              <a:buFont typeface="Arial"/>
              <a:buChar char="⚬"/>
            </a:pPr>
            <a:r>
              <a:rPr lang="en-US" sz="3344">
                <a:solidFill>
                  <a:srgbClr val="404042"/>
                </a:solidFill>
                <a:latin typeface="Arimo"/>
              </a:rPr>
              <a:t>Solution: Be conscious on diet, </a:t>
            </a:r>
          </a:p>
          <a:p>
            <a:pPr marL="1444303" indent="-481434" lvl="2">
              <a:lnSpc>
                <a:spcPts val="4682"/>
              </a:lnSpc>
              <a:buFont typeface="Arial"/>
              <a:buChar char="⚬"/>
            </a:pPr>
            <a:r>
              <a:rPr lang="en-US" sz="3344">
                <a:solidFill>
                  <a:srgbClr val="404042"/>
                </a:solidFill>
                <a:latin typeface="Arimo"/>
              </a:rPr>
              <a:t>Regular health check up</a:t>
            </a:r>
          </a:p>
          <a:p>
            <a:pPr marL="722151" indent="-361076" lvl="1">
              <a:lnSpc>
                <a:spcPts val="4682"/>
              </a:lnSpc>
              <a:buFont typeface="Arial"/>
              <a:buChar char="•"/>
            </a:pPr>
            <a:r>
              <a:rPr lang="en-US" sz="3344">
                <a:solidFill>
                  <a:srgbClr val="404042"/>
                </a:solidFill>
                <a:latin typeface="Arimo"/>
              </a:rPr>
              <a:t>Max Heart rate</a:t>
            </a:r>
          </a:p>
          <a:p>
            <a:pPr marL="1444303" indent="-481434" lvl="2">
              <a:lnSpc>
                <a:spcPts val="4682"/>
              </a:lnSpc>
              <a:buFont typeface="Arial"/>
              <a:buChar char="⚬"/>
            </a:pPr>
            <a:r>
              <a:rPr lang="en-US" sz="3344">
                <a:solidFill>
                  <a:srgbClr val="404042"/>
                </a:solidFill>
                <a:latin typeface="Arimo"/>
              </a:rPr>
              <a:t>Increase active lifestyle</a:t>
            </a:r>
          </a:p>
          <a:p>
            <a:pPr marL="722151" indent="-361076" lvl="1">
              <a:lnSpc>
                <a:spcPts val="4682"/>
              </a:lnSpc>
              <a:buFont typeface="Arial"/>
              <a:buChar char="•"/>
            </a:pPr>
            <a:r>
              <a:rPr lang="en-US" sz="3344">
                <a:solidFill>
                  <a:srgbClr val="404042"/>
                </a:solidFill>
                <a:latin typeface="Arimo"/>
              </a:rPr>
              <a:t>Blood Pressure</a:t>
            </a:r>
          </a:p>
          <a:p>
            <a:pPr marL="1444303" indent="-481434" lvl="2">
              <a:lnSpc>
                <a:spcPts val="4682"/>
              </a:lnSpc>
              <a:buFont typeface="Arial"/>
              <a:buChar char="⚬"/>
            </a:pPr>
            <a:r>
              <a:rPr lang="en-US" sz="3344">
                <a:solidFill>
                  <a:srgbClr val="404042"/>
                </a:solidFill>
                <a:latin typeface="Arimo"/>
              </a:rPr>
              <a:t>Active lifestyle and good diet habits</a:t>
            </a:r>
          </a:p>
          <a:p>
            <a:pPr algn="ctr">
              <a:lnSpc>
                <a:spcPts val="4682"/>
              </a:lnSpc>
            </a:pP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5400000">
            <a:off x="1028700" y="1732315"/>
            <a:ext cx="810257" cy="810257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2235179" y="3120952"/>
            <a:ext cx="5947801" cy="3967183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 rot="0">
            <a:off x="1780272" y="2843488"/>
            <a:ext cx="10454907" cy="4244648"/>
            <a:chOff x="0" y="0"/>
            <a:chExt cx="13939876" cy="5659530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-76200"/>
              <a:ext cx="13939876" cy="16416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5075"/>
                </a:lnSpc>
                <a:spcBef>
                  <a:spcPct val="0"/>
                </a:spcBef>
              </a:pPr>
              <a:r>
                <a:rPr lang="en-US" u="sng" sz="3625">
                  <a:solidFill>
                    <a:srgbClr val="404042"/>
                  </a:solidFill>
                  <a:latin typeface="Anonymous Pro Bold"/>
                </a:rPr>
                <a:t>Heart disease is the leading cause of death in the United States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2329628"/>
              <a:ext cx="13939876" cy="332990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5075"/>
                </a:lnSpc>
                <a:spcBef>
                  <a:spcPct val="0"/>
                </a:spcBef>
              </a:pPr>
              <a:r>
                <a:rPr lang="en-US" sz="3625">
                  <a:solidFill>
                    <a:srgbClr val="404042"/>
                  </a:solidFill>
                  <a:latin typeface="Anonymous Pro"/>
                </a:rPr>
                <a:t>With more research being placed on this issue, symptoms such as chest discomfort and shortness of breath are found to be prevalent with heart disease. 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172521">
            <a:off x="5295798" y="4864961"/>
            <a:ext cx="4412594" cy="3193615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780424" y="545391"/>
            <a:ext cx="3478876" cy="41148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812583" y="2612316"/>
            <a:ext cx="7006094" cy="25311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668"/>
              </a:lnSpc>
              <a:spcBef>
                <a:spcPct val="0"/>
              </a:spcBef>
            </a:pPr>
            <a:r>
              <a:rPr lang="en-US" sz="5557">
                <a:solidFill>
                  <a:srgbClr val="404042"/>
                </a:solidFill>
                <a:latin typeface="Black Mango Medium"/>
              </a:rPr>
              <a:t>Can we predict if a person have heart failure?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78393" y="5153025"/>
            <a:ext cx="6610474" cy="23877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291"/>
              </a:lnSpc>
              <a:spcBef>
                <a:spcPct val="0"/>
              </a:spcBef>
            </a:pPr>
            <a:r>
              <a:rPr lang="en-US" sz="5243">
                <a:solidFill>
                  <a:srgbClr val="404042"/>
                </a:solidFill>
                <a:latin typeface="Black Mango Medium"/>
              </a:rPr>
              <a:t>If so, can we predict using one factor?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0430577" y="2918112"/>
            <a:ext cx="6828723" cy="5327373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028700" y="876300"/>
            <a:ext cx="11997511" cy="13729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11"/>
              </a:lnSpc>
            </a:pPr>
            <a:r>
              <a:rPr lang="en-US" sz="8008">
                <a:solidFill>
                  <a:srgbClr val="000000"/>
                </a:solidFill>
                <a:latin typeface="Open Sans Extra Bold"/>
              </a:rPr>
              <a:t>Heart Disease Data Set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2851437"/>
            <a:ext cx="8491439" cy="25641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93594" indent="-396797" lvl="1">
              <a:lnSpc>
                <a:spcPts val="5146"/>
              </a:lnSpc>
              <a:buFont typeface="Arial"/>
              <a:buChar char="•"/>
            </a:pPr>
            <a:r>
              <a:rPr lang="en-US" sz="3675">
                <a:solidFill>
                  <a:srgbClr val="404042"/>
                </a:solidFill>
                <a:latin typeface="Marcellus"/>
              </a:rPr>
              <a:t>No of entries - 918</a:t>
            </a:r>
          </a:p>
          <a:p>
            <a:pPr marL="793594" indent="-396797" lvl="1">
              <a:lnSpc>
                <a:spcPts val="5146"/>
              </a:lnSpc>
              <a:buFont typeface="Arial"/>
              <a:buChar char="•"/>
            </a:pPr>
            <a:r>
              <a:rPr lang="en-US" sz="3675">
                <a:solidFill>
                  <a:srgbClr val="404042"/>
                </a:solidFill>
                <a:latin typeface="Marcellus"/>
              </a:rPr>
              <a:t>Variables - 12</a:t>
            </a:r>
          </a:p>
          <a:p>
            <a:pPr marL="1587189" indent="-529063" lvl="2">
              <a:lnSpc>
                <a:spcPts val="5146"/>
              </a:lnSpc>
              <a:buFont typeface="Arial"/>
              <a:buChar char="⚬"/>
            </a:pPr>
            <a:r>
              <a:rPr lang="en-US" sz="3675">
                <a:solidFill>
                  <a:srgbClr val="404042"/>
                </a:solidFill>
                <a:latin typeface="Marcellus"/>
              </a:rPr>
              <a:t>Numerical: 7</a:t>
            </a:r>
          </a:p>
          <a:p>
            <a:pPr algn="l" marL="1587189" indent="-529063" lvl="2">
              <a:lnSpc>
                <a:spcPts val="5146"/>
              </a:lnSpc>
              <a:buFont typeface="Arial"/>
              <a:buChar char="⚬"/>
            </a:pPr>
            <a:r>
              <a:rPr lang="en-US" sz="3675">
                <a:solidFill>
                  <a:srgbClr val="404042"/>
                </a:solidFill>
                <a:latin typeface="Marcellus"/>
              </a:rPr>
              <a:t>Categorical: 5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022598" y="2657569"/>
            <a:ext cx="3283304" cy="9241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32"/>
              </a:lnSpc>
            </a:pPr>
            <a:r>
              <a:rPr lang="en-US" sz="5380">
                <a:solidFill>
                  <a:srgbClr val="000000"/>
                </a:solidFill>
                <a:latin typeface="Open Sans"/>
              </a:rPr>
              <a:t>Numerical</a:t>
            </a: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2243617">
            <a:off x="13443769" y="1255173"/>
            <a:ext cx="619710" cy="1730156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5305901" y="180975"/>
            <a:ext cx="7676198" cy="1533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000000"/>
                </a:solidFill>
                <a:latin typeface="Open Sans Extra Bold"/>
              </a:rPr>
              <a:t>Visualization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4281725">
            <a:off x="4131529" y="1214638"/>
            <a:ext cx="704861" cy="1967887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7764121" y="5143500"/>
            <a:ext cx="3430097" cy="41148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2982099" y="2657569"/>
            <a:ext cx="3598886" cy="9241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32"/>
              </a:lnSpc>
            </a:pPr>
            <a:r>
              <a:rPr lang="en-US" sz="5380">
                <a:solidFill>
                  <a:srgbClr val="000000"/>
                </a:solidFill>
                <a:latin typeface="Open Sans"/>
              </a:rPr>
              <a:t>Categorical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139238" y="4819967"/>
            <a:ext cx="9525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1659502" y="3963035"/>
            <a:ext cx="5081707" cy="1780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Open Sans Light"/>
              </a:rPr>
              <a:t>Boxplot</a:t>
            </a:r>
          </a:p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Open Sans Light"/>
              </a:rPr>
              <a:t>Histogram plot</a:t>
            </a:r>
          </a:p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Open Sans Light"/>
              </a:rPr>
              <a:t>Heatmap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391794" y="3963035"/>
            <a:ext cx="2266712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Open Sans Light"/>
              </a:rPr>
              <a:t>Cat-plot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9542302" y="1028700"/>
            <a:ext cx="7716998" cy="3678095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028700" y="1028700"/>
            <a:ext cx="7414214" cy="7110832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0015428" y="5460576"/>
            <a:ext cx="3605003" cy="3797724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028700" y="332262"/>
            <a:ext cx="3539487" cy="6964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14"/>
              </a:lnSpc>
            </a:pPr>
            <a:r>
              <a:rPr lang="en-US" sz="4010">
                <a:solidFill>
                  <a:srgbClr val="000000"/>
                </a:solidFill>
                <a:latin typeface="Open Sans"/>
              </a:rPr>
              <a:t>Histogram plot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015428" y="290661"/>
            <a:ext cx="2082473" cy="7796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79"/>
              </a:lnSpc>
            </a:pPr>
            <a:r>
              <a:rPr lang="en-US" sz="4556">
                <a:solidFill>
                  <a:srgbClr val="000000"/>
                </a:solidFill>
                <a:latin typeface="Open Sans"/>
              </a:rPr>
              <a:t>Boxplot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4074135" y="8371205"/>
            <a:ext cx="2591633" cy="8167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33"/>
              </a:lnSpc>
            </a:pPr>
            <a:r>
              <a:rPr lang="en-US" sz="4738">
                <a:solidFill>
                  <a:srgbClr val="000000"/>
                </a:solidFill>
                <a:latin typeface="Open Sans"/>
              </a:rPr>
              <a:t>Heatmap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028700" y="3220569"/>
            <a:ext cx="6546997" cy="4409545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9906445" y="504232"/>
            <a:ext cx="7352855" cy="7125883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310542" y="455868"/>
            <a:ext cx="2817930" cy="10313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31"/>
              </a:lnSpc>
            </a:pPr>
            <a:r>
              <a:rPr lang="en-US" sz="6022">
                <a:solidFill>
                  <a:srgbClr val="000000"/>
                </a:solidFill>
                <a:latin typeface="Open Sans"/>
              </a:rPr>
              <a:t>Cat-plot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036454" y="7972287"/>
            <a:ext cx="2531488" cy="7263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77"/>
              </a:lnSpc>
            </a:pPr>
            <a:r>
              <a:rPr lang="en-US" sz="4269">
                <a:solidFill>
                  <a:srgbClr val="000000"/>
                </a:solidFill>
                <a:latin typeface="Open Sans"/>
              </a:rPr>
              <a:t>univariate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396555" y="7972287"/>
            <a:ext cx="2372635" cy="7263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77"/>
              </a:lnSpc>
            </a:pPr>
            <a:r>
              <a:rPr lang="en-US" sz="4269">
                <a:solidFill>
                  <a:srgbClr val="000000"/>
                </a:solidFill>
                <a:latin typeface="Open Sans"/>
              </a:rPr>
              <a:t>bi-variate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2615032" y="5143500"/>
            <a:ext cx="4114800" cy="41148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2309637" y="541015"/>
            <a:ext cx="4420195" cy="41148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028700" y="866775"/>
            <a:ext cx="7666792" cy="1533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000000"/>
                </a:solidFill>
                <a:latin typeface="Open Sans Extra Bold"/>
              </a:rPr>
              <a:t>Model fitting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2791901"/>
            <a:ext cx="5795659" cy="32953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274"/>
              </a:lnSpc>
            </a:pPr>
            <a:r>
              <a:rPr lang="en-US" sz="3767">
                <a:solidFill>
                  <a:srgbClr val="000000"/>
                </a:solidFill>
                <a:latin typeface="Open Sans Light"/>
              </a:rPr>
              <a:t>Predictor features:</a:t>
            </a:r>
          </a:p>
          <a:p>
            <a:pPr marL="813333" indent="-406666" lvl="1">
              <a:lnSpc>
                <a:spcPts val="5274"/>
              </a:lnSpc>
              <a:buFont typeface="Arial"/>
              <a:buChar char="•"/>
            </a:pPr>
            <a:r>
              <a:rPr lang="en-US" sz="3767">
                <a:solidFill>
                  <a:srgbClr val="000000"/>
                </a:solidFill>
                <a:latin typeface="Open Sans Light"/>
              </a:rPr>
              <a:t>Age</a:t>
            </a:r>
          </a:p>
          <a:p>
            <a:pPr marL="813333" indent="-406666" lvl="1">
              <a:lnSpc>
                <a:spcPts val="5274"/>
              </a:lnSpc>
              <a:buFont typeface="Arial"/>
              <a:buChar char="•"/>
            </a:pPr>
            <a:r>
              <a:rPr lang="en-US" sz="3767">
                <a:solidFill>
                  <a:srgbClr val="000000"/>
                </a:solidFill>
                <a:latin typeface="Open Sans Light"/>
              </a:rPr>
              <a:t>Cholesterol</a:t>
            </a:r>
          </a:p>
          <a:p>
            <a:pPr marL="813333" indent="-406666" lvl="1">
              <a:lnSpc>
                <a:spcPts val="5274"/>
              </a:lnSpc>
              <a:buFont typeface="Arial"/>
              <a:buChar char="•"/>
            </a:pPr>
            <a:r>
              <a:rPr lang="en-US" sz="3767">
                <a:solidFill>
                  <a:srgbClr val="000000"/>
                </a:solidFill>
                <a:latin typeface="Open Sans Light"/>
              </a:rPr>
              <a:t>Max Heart Rate</a:t>
            </a:r>
          </a:p>
          <a:p>
            <a:pPr marL="813333" indent="-406666" lvl="1">
              <a:lnSpc>
                <a:spcPts val="5274"/>
              </a:lnSpc>
              <a:buFont typeface="Arial"/>
              <a:buChar char="•"/>
            </a:pPr>
            <a:r>
              <a:rPr lang="en-US" sz="3767">
                <a:solidFill>
                  <a:srgbClr val="000000"/>
                </a:solidFill>
                <a:latin typeface="Open Sans Light"/>
              </a:rPr>
              <a:t>Resting Blood pressure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6802725"/>
            <a:ext cx="5795659" cy="1215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919"/>
              </a:lnSpc>
            </a:pPr>
            <a:r>
              <a:rPr lang="en-US" sz="3513">
                <a:solidFill>
                  <a:srgbClr val="000000"/>
                </a:solidFill>
                <a:latin typeface="Open Sans Light"/>
              </a:rPr>
              <a:t>Response Variable: </a:t>
            </a:r>
          </a:p>
          <a:p>
            <a:pPr marL="758627" indent="-379313" lvl="1">
              <a:lnSpc>
                <a:spcPts val="4919"/>
              </a:lnSpc>
              <a:buFont typeface="Arial"/>
              <a:buChar char="•"/>
            </a:pPr>
            <a:r>
              <a:rPr lang="en-US" sz="3513">
                <a:solidFill>
                  <a:srgbClr val="000000"/>
                </a:solidFill>
                <a:latin typeface="Open Sans Light"/>
              </a:rPr>
              <a:t>Heart Disease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2918" b="0"/>
          <a:stretch>
            <a:fillRect/>
          </a:stretch>
        </p:blipFill>
        <p:spPr>
          <a:xfrm flipH="false" flipV="false" rot="0">
            <a:off x="13238426" y="1028700"/>
            <a:ext cx="4605860" cy="502339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358561" y="5425806"/>
            <a:ext cx="6956854" cy="462105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6296" r="15403" b="6296"/>
          <a:stretch>
            <a:fillRect/>
          </a:stretch>
        </p:blipFill>
        <p:spPr>
          <a:xfrm flipH="false" flipV="false" rot="0">
            <a:off x="8601946" y="6174101"/>
            <a:ext cx="6247034" cy="3872755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645918" y="2636047"/>
            <a:ext cx="7956028" cy="25074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030"/>
              </a:lnSpc>
            </a:pPr>
            <a:r>
              <a:rPr lang="en-US" sz="3593">
                <a:solidFill>
                  <a:srgbClr val="404042"/>
                </a:solidFill>
                <a:latin typeface="Anonymous Pro Bold"/>
              </a:rPr>
              <a:t>1. CLASSIFICATION TREE</a:t>
            </a:r>
          </a:p>
          <a:p>
            <a:pPr>
              <a:lnSpc>
                <a:spcPts val="5030"/>
              </a:lnSpc>
            </a:pPr>
            <a:r>
              <a:rPr lang="en-US" sz="3593">
                <a:solidFill>
                  <a:srgbClr val="404042"/>
                </a:solidFill>
                <a:latin typeface="Anonymous Pro Bold"/>
              </a:rPr>
              <a:t>2. </a:t>
            </a:r>
            <a:r>
              <a:rPr lang="en-US" sz="3593">
                <a:solidFill>
                  <a:srgbClr val="404042"/>
                </a:solidFill>
                <a:latin typeface="Anonymous Pro Bold"/>
              </a:rPr>
              <a:t>RANDOM FOREST</a:t>
            </a:r>
          </a:p>
          <a:p>
            <a:pPr>
              <a:lnSpc>
                <a:spcPts val="5030"/>
              </a:lnSpc>
            </a:pPr>
            <a:r>
              <a:rPr lang="en-US" sz="3593">
                <a:solidFill>
                  <a:srgbClr val="404042"/>
                </a:solidFill>
                <a:latin typeface="Anonymous Pro Bold"/>
              </a:rPr>
              <a:t>3. ARTIFICIAL NEURAL NETWORK</a:t>
            </a:r>
          </a:p>
          <a:p>
            <a:pPr>
              <a:lnSpc>
                <a:spcPts val="5030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4338305" y="180975"/>
            <a:ext cx="8900121" cy="1533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404042"/>
                </a:solidFill>
                <a:latin typeface="Open Sans Extra Bold"/>
              </a:rPr>
              <a:t>Types of model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DAE8syXbTf0</dc:identifier>
  <dcterms:modified xsi:type="dcterms:W3CDTF">2011-08-01T06:04:30Z</dcterms:modified>
  <cp:revision>1</cp:revision>
  <dc:title>Add a heading</dc:title>
</cp:coreProperties>
</file>